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84" r:id="rId5"/>
    <p:sldId id="283" r:id="rId6"/>
    <p:sldId id="285" r:id="rId7"/>
    <p:sldId id="259" r:id="rId8"/>
    <p:sldId id="260" r:id="rId9"/>
    <p:sldId id="261" r:id="rId10"/>
    <p:sldId id="262" r:id="rId11"/>
    <p:sldId id="268" r:id="rId12"/>
    <p:sldId id="267" r:id="rId13"/>
    <p:sldId id="264" r:id="rId14"/>
    <p:sldId id="265" r:id="rId15"/>
    <p:sldId id="276" r:id="rId16"/>
    <p:sldId id="266" r:id="rId17"/>
    <p:sldId id="275" r:id="rId18"/>
    <p:sldId id="277" r:id="rId19"/>
    <p:sldId id="280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EDE"/>
    <a:srgbClr val="A9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D735F6-5E53-486C-9F27-7A61E57CBC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C8ECE36-AD71-4C34-A125-59DA48D96FEC}" type="datetimeFigureOut">
              <a:rPr lang="en-US" smtClean="0"/>
              <a:t>5/29/2013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2" Type="http://schemas.openxmlformats.org/officeDocument/2006/relationships/image" Target="../media/image5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Finding the Minimum-Weight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l="-4850" b="-15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Avinatan</a:t>
            </a:r>
            <a:r>
              <a:rPr lang="en-US" dirty="0" smtClean="0"/>
              <a:t> Hassidim, </a:t>
            </a:r>
            <a:r>
              <a:rPr lang="en-US" b="1" dirty="0" smtClean="0"/>
              <a:t>Orgad Keller</a:t>
            </a:r>
            <a:r>
              <a:rPr lang="en-US" dirty="0" smtClean="0"/>
              <a:t>, Moshe </a:t>
            </a:r>
            <a:r>
              <a:rPr lang="en-US" dirty="0" err="1" smtClean="0"/>
              <a:t>Lewenstein</a:t>
            </a:r>
            <a:r>
              <a:rPr lang="en-US" dirty="0" smtClean="0"/>
              <a:t>, Liam </a:t>
            </a:r>
            <a:r>
              <a:rPr lang="en-US" dirty="0" err="1" smtClean="0"/>
              <a:t>Roditty</a:t>
            </a:r>
            <a:endParaRPr lang="en-US" dirty="0" smtClean="0"/>
          </a:p>
          <a:p>
            <a:r>
              <a:rPr lang="en-US" dirty="0" smtClean="0"/>
              <a:t>Bar-</a:t>
            </a:r>
            <a:r>
              <a:rPr lang="en-US" dirty="0" err="1" smtClean="0"/>
              <a:t>Ilan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niversity</a:t>
            </a:r>
          </a:p>
          <a:p>
            <a:r>
              <a:rPr lang="en-US" i="1" dirty="0" smtClean="0"/>
              <a:t>To appear in WADS`13</a:t>
            </a:r>
          </a:p>
        </p:txBody>
      </p:sp>
    </p:spTree>
    <p:extLst>
      <p:ext uri="{BB962C8B-B14F-4D97-AF65-F5344CB8AC3E}">
        <p14:creationId xmlns:p14="http://schemas.microsoft.com/office/powerpoint/2010/main" val="10028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be a multiplicative group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be a field</a:t>
                </a:r>
              </a:p>
              <a:p>
                <a:r>
                  <a:rPr lang="en-US" dirty="0" smtClean="0"/>
                  <a:t>We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to be objects of the form: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nary>
                  </m:oMath>
                </a14:m>
                <a:r>
                  <a:rPr lang="en-US" b="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0" dirty="0" smtClean="0"/>
                  <a:t>Addition is component wise: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b="0" dirty="0" smtClean="0"/>
              </a:p>
              <a:p>
                <a:r>
                  <a:rPr lang="en-US" dirty="0" smtClean="0"/>
                  <a:t>Multiplication is convolution: 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3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We’ll shorthand this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08660" lvl="2">
                  <a:buClr>
                    <a:schemeClr val="accent1"/>
                  </a:buClr>
                </a:pPr>
                <a:r>
                  <a:rPr lang="en-US" dirty="0"/>
                  <a:t>We’ll shorthand this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is a ring  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1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, where multiplication is entry-wise addition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8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We define a family of polynomial adjacency matrices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⋅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Our operations will </a:t>
                </a:r>
                <a:r>
                  <a:rPr lang="en-US" smtClean="0"/>
                  <a:t>be done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0" y="4766846"/>
                <a:ext cx="1752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Indeterminate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766846"/>
                <a:ext cx="17526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173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4724400"/>
                <a:ext cx="175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r>
                      <a:rPr lang="en-US" sz="1600" b="0" i="1" smtClean="0">
                        <a:latin typeface="Cambria Math"/>
                      </a:rPr>
                      <m:t>𝐺</m:t>
                    </m:r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for each vertex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24400"/>
                <a:ext cx="17526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736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4591382"/>
                <a:ext cx="1752600" cy="60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 random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91382"/>
                <a:ext cx="1752600" cy="604589"/>
              </a:xfrm>
              <a:prstGeom prst="rect">
                <a:avLst/>
              </a:prstGeom>
              <a:blipFill rotWithShape="1">
                <a:blip r:embed="rId5"/>
                <a:stretch>
                  <a:fillRect l="-1736" t="-3030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4495800" y="3200400"/>
            <a:ext cx="1714500" cy="1566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3924300" y="3200400"/>
            <a:ext cx="1143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1943100" y="3276600"/>
            <a:ext cx="1485900" cy="1314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1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is a sum on all k-walks in the graph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walk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⋯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86542" y="54864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05215" y="54483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6"/>
            <a:endCxn id="5" idx="2"/>
          </p:cNvCxnSpPr>
          <p:nvPr/>
        </p:nvCxnSpPr>
        <p:spPr>
          <a:xfrm flipV="1">
            <a:off x="4677042" y="5543550"/>
            <a:ext cx="728173" cy="381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8" idx="1"/>
          </p:cNvCxnSpPr>
          <p:nvPr/>
        </p:nvCxnSpPr>
        <p:spPr>
          <a:xfrm>
            <a:off x="5595715" y="5543550"/>
            <a:ext cx="599398" cy="2374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167215" y="57531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4600" y="554355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43550"/>
                <a:ext cx="228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19615" y="5650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15" y="5650468"/>
                <a:ext cx="228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814415" y="56007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52615" y="54864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6"/>
            <a:endCxn id="12" idx="2"/>
          </p:cNvCxnSpPr>
          <p:nvPr/>
        </p:nvCxnSpPr>
        <p:spPr>
          <a:xfrm flipV="1">
            <a:off x="3004915" y="5581650"/>
            <a:ext cx="647700" cy="1143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4" idx="2"/>
          </p:cNvCxnSpPr>
          <p:nvPr/>
        </p:nvCxnSpPr>
        <p:spPr>
          <a:xfrm>
            <a:off x="3843115" y="5581650"/>
            <a:ext cx="64342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2515" y="5300246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515" y="5300246"/>
                <a:ext cx="952500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90715" y="525780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715" y="5257800"/>
                <a:ext cx="95250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28915" y="525780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15" y="5257800"/>
                <a:ext cx="95250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95715" y="533400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15" y="5334000"/>
                <a:ext cx="95250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1400" y="5638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638800"/>
                <a:ext cx="22860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9600" y="5638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638800"/>
                <a:ext cx="228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34000" y="5638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38800"/>
                <a:ext cx="2286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3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is a sum on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-walks in the graph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walk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352800" y="2362200"/>
            <a:ext cx="1447800" cy="990600"/>
          </a:xfrm>
          <a:prstGeom prst="roundRect">
            <a:avLst/>
          </a:prstGeom>
          <a:solidFill>
            <a:srgbClr val="D0DEDE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2362200"/>
            <a:ext cx="914400" cy="990600"/>
          </a:xfrm>
          <a:prstGeom prst="roundRect">
            <a:avLst/>
          </a:prstGeom>
          <a:solidFill>
            <a:srgbClr val="D0DEDE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67400" y="2362200"/>
            <a:ext cx="1447800" cy="990600"/>
          </a:xfrm>
          <a:prstGeom prst="roundRect">
            <a:avLst/>
          </a:prstGeom>
          <a:solidFill>
            <a:srgbClr val="D0DEDE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486542" y="54864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05215" y="54483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7" idx="6"/>
            <a:endCxn id="38" idx="2"/>
          </p:cNvCxnSpPr>
          <p:nvPr/>
        </p:nvCxnSpPr>
        <p:spPr>
          <a:xfrm flipV="1">
            <a:off x="4677042" y="5543550"/>
            <a:ext cx="728173" cy="381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6"/>
            <a:endCxn id="41" idx="1"/>
          </p:cNvCxnSpPr>
          <p:nvPr/>
        </p:nvCxnSpPr>
        <p:spPr>
          <a:xfrm>
            <a:off x="5595715" y="5543550"/>
            <a:ext cx="599398" cy="2374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167215" y="57531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600" y="554355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43550"/>
                <a:ext cx="228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19615" y="5650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15" y="5650468"/>
                <a:ext cx="228600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4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2814415" y="56007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52615" y="54864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44" idx="6"/>
            <a:endCxn id="45" idx="2"/>
          </p:cNvCxnSpPr>
          <p:nvPr/>
        </p:nvCxnSpPr>
        <p:spPr>
          <a:xfrm flipV="1">
            <a:off x="3004915" y="5581650"/>
            <a:ext cx="647700" cy="1143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6"/>
            <a:endCxn id="37" idx="2"/>
          </p:cNvCxnSpPr>
          <p:nvPr/>
        </p:nvCxnSpPr>
        <p:spPr>
          <a:xfrm>
            <a:off x="3843115" y="5581650"/>
            <a:ext cx="64342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52515" y="5300246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515" y="5300246"/>
                <a:ext cx="95250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90715" y="525780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715" y="5257800"/>
                <a:ext cx="952500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28915" y="525780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15" y="5257800"/>
                <a:ext cx="95250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95715" y="533400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𝐵</m:t>
                      </m:r>
                      <m:r>
                        <a:rPr lang="en-US" sz="16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15" y="5334000"/>
                <a:ext cx="95250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81400" y="5638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638800"/>
                <a:ext cx="228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19600" y="5638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638800"/>
                <a:ext cx="22860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34000" y="5638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38800"/>
                <a:ext cx="228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Pick the random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Pick random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(i.e., random vector for each vertex)</a:t>
                </a:r>
              </a:p>
              <a:p>
                <a:endParaRPr lang="en-US" b="0" dirty="0" smtClean="0"/>
              </a:p>
              <a:p>
                <a:r>
                  <a:rPr lang="en-US" b="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Return the lowest degree having a non-zero coefficient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′(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(if such exists), or output “no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 in graph” otherwise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8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Non-simple paths vanish (=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Simple </a:t>
                </a:r>
                <a:r>
                  <a:rPr lang="en-US" dirty="0" smtClean="0"/>
                  <a:t>paths </a:t>
                </a:r>
                <a:r>
                  <a:rPr lang="en-US" dirty="0"/>
                  <a:t>where the corresponding vectors are </a:t>
                </a:r>
                <a:r>
                  <a:rPr lang="en-US" dirty="0" smtClean="0"/>
                  <a:t>linearly independent do not vanish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Simple paths where the corresponding vectors are linearly dependent vanish (=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b="0" dirty="0" smtClean="0"/>
                  <a:t>Happens with low probability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Simple paths </a:t>
                </a:r>
                <a:r>
                  <a:rPr lang="en-US" dirty="0"/>
                  <a:t>where the corresponding vectors are linearly independent </a:t>
                </a:r>
                <a:r>
                  <a:rPr lang="en-US" dirty="0" smtClean="0"/>
                  <a:t>survive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when summed-up </a:t>
                </a:r>
                <a:endParaRPr lang="en-US" dirty="0"/>
              </a:p>
              <a:p>
                <a:pPr lvl="1"/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Minimum-Degree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In particular, let d’ be the minimum degree of P. We’ll focus on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coeff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</a:rPr>
                            <m:t>coeff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walk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coeff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does not vanish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and therefore the lowest-degree term corresponds to the minimum-weight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</a:t>
                </a:r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3"/>
                <a:stretch>
                  <a:fillRect t="-761" r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5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Dominated by multiplying two polynomials 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)[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of degree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/>
                  <a:t> by using multi-dimensional FFT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Running time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Given an edge-weighted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and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→{−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our goal is to find the minimum-weight </a:t>
                </a:r>
                <a:r>
                  <a:rPr lang="en-US" b="1" dirty="0" smtClean="0"/>
                  <a:t>simple</a:t>
                </a:r>
                <a:r>
                  <a:rPr lang="en-US" dirty="0" smtClean="0"/>
                  <a:t>-path visiting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3429000" y="3429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3400" y="3429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29000" y="42672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43400" y="42672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1" idx="6"/>
            <a:endCxn id="22" idx="2"/>
          </p:cNvCxnSpPr>
          <p:nvPr/>
        </p:nvCxnSpPr>
        <p:spPr>
          <a:xfrm>
            <a:off x="3810000" y="3619500"/>
            <a:ext cx="533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  <a:endCxn id="24" idx="2"/>
          </p:cNvCxnSpPr>
          <p:nvPr/>
        </p:nvCxnSpPr>
        <p:spPr>
          <a:xfrm>
            <a:off x="3810000" y="4457700"/>
            <a:ext cx="533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0"/>
            <a:endCxn id="21" idx="4"/>
          </p:cNvCxnSpPr>
          <p:nvPr/>
        </p:nvCxnSpPr>
        <p:spPr>
          <a:xfrm flipV="1">
            <a:off x="3619500" y="3810000"/>
            <a:ext cx="0" cy="457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  <a:endCxn id="22" idx="4"/>
          </p:cNvCxnSpPr>
          <p:nvPr/>
        </p:nvCxnSpPr>
        <p:spPr>
          <a:xfrm flipV="1">
            <a:off x="4533900" y="3810000"/>
            <a:ext cx="0" cy="457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76600" y="38473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24300" y="3276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10100" y="38978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24300" y="4495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47800" y="38216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1668"/>
                <a:ext cx="1143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23" idx="0"/>
            <a:endCxn id="21" idx="4"/>
          </p:cNvCxnSpPr>
          <p:nvPr/>
        </p:nvCxnSpPr>
        <p:spPr>
          <a:xfrm flipV="1">
            <a:off x="3619500" y="3810000"/>
            <a:ext cx="0" cy="457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2"/>
            <a:endCxn id="21" idx="6"/>
          </p:cNvCxnSpPr>
          <p:nvPr/>
        </p:nvCxnSpPr>
        <p:spPr>
          <a:xfrm flipH="1">
            <a:off x="3810000" y="3619500"/>
            <a:ext cx="533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4" idx="0"/>
            <a:endCxn id="22" idx="4"/>
          </p:cNvCxnSpPr>
          <p:nvPr/>
        </p:nvCxnSpPr>
        <p:spPr>
          <a:xfrm flipV="1">
            <a:off x="4533900" y="3810000"/>
            <a:ext cx="0" cy="457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For real weights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we give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-approximation algorithm.</a:t>
                </a:r>
              </a:p>
              <a:p>
                <a:endParaRPr lang="en-US" dirty="0"/>
              </a:p>
              <a:p>
                <a:r>
                  <a:rPr lang="en-US" dirty="0" smtClean="0"/>
                  <a:t>Lemma: for integer edge-weights, there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algorithm that finds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 of weight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or returns that no such path exists.  </a:t>
                </a:r>
              </a:p>
              <a:p>
                <a:pPr lvl="1"/>
                <a:r>
                  <a:rPr lang="en-US" dirty="0" smtClean="0"/>
                  <a:t>Proof outline: in the previous algorithm, truncate degrees that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&gt;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when multiplying polynomials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Call this algorithm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9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’=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be the number of edges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be lower and upper bounds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Initially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Iteratively,  we will fine-tune L,U until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Main idea: use adaptive scaling of the edge weights.</a:t>
                </a:r>
              </a:p>
              <a:p>
                <a:pPr lvl="1"/>
                <a:r>
                  <a:rPr lang="en-US" dirty="0" smtClean="0"/>
                  <a:t>Scaling factor is different in each iteration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Fine-Tuning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𝐿𝑈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 (this is the scaling coefficient)</a:t>
                </a:r>
              </a:p>
              <a:p>
                <a:r>
                  <a:rPr lang="en-US" dirty="0" smtClean="0"/>
                  <a:t>Define a new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with edge weights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“Try” to test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𝑂𝑃𝑇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or not by running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’,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𝛿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Result is not necessary correct because of floor function!</a:t>
                </a:r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Precision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Loss of precision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per edge, or equiv.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per k-path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i="1" dirty="0">
                        <a:latin typeface="Cambria Math"/>
                      </a:rPr>
                      <m:t>’,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𝛿</m:t>
                        </m:r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=“no”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𝑂𝑃𝑇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But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i="1" dirty="0">
                        <a:latin typeface="Cambria Math"/>
                      </a:rPr>
                      <m:t>’,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𝛿</m:t>
                        </m:r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=“</a:t>
                </a:r>
                <a:r>
                  <a:rPr lang="en-US" dirty="0" smtClean="0"/>
                  <a:t>yes”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𝑂𝑃𝑇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9600" y="3657600"/>
            <a:ext cx="716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620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4676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622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290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3600" y="3810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810000"/>
                <a:ext cx="4572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3810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0"/>
                <a:ext cx="457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3225" y="3810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5" y="3810000"/>
                <a:ext cx="990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9000" y="3810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810000"/>
                <a:ext cx="45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09600" y="5890736"/>
            <a:ext cx="716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76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22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290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3600" y="60431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043136"/>
                <a:ext cx="4572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" y="60431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43136"/>
                <a:ext cx="4572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43225" y="6043136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5" y="6043136"/>
                <a:ext cx="9906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39000" y="60431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6043136"/>
                <a:ext cx="4572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95525" y="3907119"/>
                <a:ext cx="5105400" cy="60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3907119"/>
                <a:ext cx="5105400" cy="601575"/>
              </a:xfrm>
              <a:prstGeom prst="rect">
                <a:avLst/>
              </a:prstGeom>
              <a:blipFill rotWithShape="1">
                <a:blip r:embed="rId11"/>
                <a:stretch>
                  <a:fillRect r="-2389"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5800" y="6096000"/>
                <a:ext cx="2752725" cy="60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0"/>
                <a:ext cx="2752725" cy="601575"/>
              </a:xfrm>
              <a:prstGeom prst="rect">
                <a:avLst/>
              </a:prstGeom>
              <a:blipFill rotWithShape="1">
                <a:blip r:embed="rId12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8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Fine-Tuning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Loss of accuracy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per edge, or equiv.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per k-path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i="1" dirty="0">
                        <a:latin typeface="Cambria Math"/>
                      </a:rPr>
                      <m:t>’,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𝛿</m:t>
                        </m:r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=“no”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𝑂𝑃𝑇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But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i="1" dirty="0">
                        <a:latin typeface="Cambria Math"/>
                      </a:rPr>
                      <m:t>’,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𝛿</m:t>
                        </m:r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=“</a:t>
                </a:r>
                <a:r>
                  <a:rPr lang="en-US" dirty="0" smtClean="0"/>
                  <a:t>yes”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𝑂𝑃𝑇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09600" y="3657600"/>
            <a:ext cx="716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620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676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22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29000" y="35052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33600" y="3810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810000"/>
                <a:ext cx="4572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3810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0"/>
                <a:ext cx="457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43225" y="3810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5" y="3810000"/>
                <a:ext cx="990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39000" y="3810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810000"/>
                <a:ext cx="45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09600" y="5890736"/>
            <a:ext cx="716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20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676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622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29000" y="5738336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3600" y="60431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043136"/>
                <a:ext cx="4572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60431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43136"/>
                <a:ext cx="4572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43225" y="6043136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5" y="6043136"/>
                <a:ext cx="9906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39000" y="60431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6043136"/>
                <a:ext cx="4572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00400" y="64886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488668"/>
                <a:ext cx="4572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24075" y="409575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5" y="4095750"/>
                <a:ext cx="4572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 smtClean="0"/>
                  <a:t> decreases (we will show convergence later)</a:t>
                </a:r>
              </a:p>
              <a:p>
                <a:endParaRPr lang="en-US" dirty="0"/>
              </a:p>
              <a:p>
                <a:r>
                  <a:rPr lang="en-US" dirty="0" smtClean="0"/>
                  <a:t>Once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Define a new graph G’ with edge weights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  <m:r>
                              <a:rPr lang="en-US" i="1">
                                <a:latin typeface="Cambria Math"/>
                              </a:rPr>
                              <m:t>/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the output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𝜀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(so loss of precision here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per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-path)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8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at start of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342900" lvl="1">
                  <a:buClr>
                    <a:schemeClr val="accent1"/>
                  </a:buClr>
                </a:pPr>
                <a:r>
                  <a:rPr lang="en-US" dirty="0" smtClean="0"/>
                  <a:t>It can be shown that in both cases (when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←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←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marL="342900" lvl="1">
                  <a:buClr>
                    <a:schemeClr val="accent1"/>
                  </a:buClr>
                </a:pPr>
                <a:endParaRPr lang="en-US" dirty="0"/>
              </a:p>
              <a:p>
                <a:pPr marL="342900" lvl="1">
                  <a:buClr>
                    <a:schemeClr val="accent1"/>
                  </a:buClr>
                </a:pP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log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iterations until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endParaRPr lang="en-US" dirty="0" smtClean="0"/>
              </a:p>
              <a:p>
                <a:pPr marL="708660" lvl="2">
                  <a:buClr>
                    <a:schemeClr val="accent1"/>
                  </a:buClr>
                </a:pPr>
                <a:r>
                  <a:rPr lang="en-US" dirty="0" smtClean="0"/>
                  <a:t>Each call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i="1" dirty="0">
                        <a:latin typeface="Cambria Math"/>
                      </a:rPr>
                      <m:t>’,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𝛿</m:t>
                        </m:r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𝛿</m:t>
                        </m:r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342900" lvl="1">
                  <a:buClr>
                    <a:schemeClr val="accent1"/>
                  </a:buClr>
                </a:pPr>
                <a:endParaRPr lang="en-US" dirty="0"/>
              </a:p>
              <a:p>
                <a:pPr marL="342900" lvl="1">
                  <a:buClr>
                    <a:schemeClr val="accent1"/>
                  </a:buClr>
                </a:pPr>
                <a:r>
                  <a:rPr lang="en-US" dirty="0" smtClean="0"/>
                  <a:t>Final call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i="1" dirty="0">
                        <a:latin typeface="Cambria Math"/>
                      </a:rPr>
                      <m:t>’,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𝜀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342900" lvl="1">
                  <a:buClr>
                    <a:schemeClr val="accent1"/>
                  </a:buClr>
                </a:pPr>
                <a:endParaRPr lang="en-US" dirty="0" smtClean="0"/>
              </a:p>
              <a:p>
                <a:r>
                  <a:rPr lang="en-US" dirty="0" smtClean="0"/>
                  <a:t>Overall 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7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The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𝑂𝑃𝑇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is maintained throughout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path returned by the algorithm</a:t>
                </a:r>
                <a:endParaRPr lang="en-US" dirty="0"/>
              </a:p>
              <a:p>
                <a:pPr lvl="1"/>
                <a:r>
                  <a:rPr lang="en-US" dirty="0" smtClean="0"/>
                  <a:t>(By the call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i="1" dirty="0">
                        <a:latin typeface="Cambria Math"/>
                      </a:rPr>
                      <m:t>’,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𝜀</m:t>
                        </m:r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Then: 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𝜀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𝜀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𝜀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342900" lvl="1">
                  <a:buClr>
                    <a:schemeClr val="accent1"/>
                  </a:buClr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1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037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Previous results only for </a:t>
                </a:r>
                <a:r>
                  <a:rPr lang="en-US" b="1" dirty="0" smtClean="0"/>
                  <a:t>finding</a:t>
                </a:r>
                <a:r>
                  <a:rPr lang="en-US" dirty="0" smtClean="0"/>
                  <a:t> a k-path (non-weighted graphs).</a:t>
                </a:r>
              </a:p>
              <a:p>
                <a:r>
                  <a:rPr lang="en-US" dirty="0" smtClean="0"/>
                  <a:t>Combinatorial: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Alon, </a:t>
                </a:r>
                <a:r>
                  <a:rPr lang="en-US" dirty="0" err="1" smtClean="0"/>
                  <a:t>Yuster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Zwick</a:t>
                </a:r>
                <a:r>
                  <a:rPr lang="en-US" dirty="0" smtClean="0"/>
                  <a:t> (`95):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Can be generalized to the weighted case (minimum-weight)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Kneis</a:t>
                </a:r>
                <a:r>
                  <a:rPr lang="en-US" dirty="0"/>
                  <a:t>, </a:t>
                </a:r>
                <a:r>
                  <a:rPr lang="en-US" dirty="0" err="1" smtClean="0"/>
                  <a:t>Mölle</a:t>
                </a:r>
                <a:r>
                  <a:rPr lang="en-US" dirty="0"/>
                  <a:t>, </a:t>
                </a:r>
                <a:r>
                  <a:rPr lang="en-US" dirty="0" smtClean="0"/>
                  <a:t>Richter</a:t>
                </a:r>
                <a:r>
                  <a:rPr lang="en-US" dirty="0"/>
                  <a:t>, </a:t>
                </a:r>
                <a:r>
                  <a:rPr lang="en-US" dirty="0" err="1" smtClean="0"/>
                  <a:t>Rossmanith</a:t>
                </a:r>
                <a:r>
                  <a:rPr lang="en-US" dirty="0" smtClean="0"/>
                  <a:t> (`06):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Can be </a:t>
                </a:r>
                <a:r>
                  <a:rPr lang="en-US" dirty="0" smtClean="0"/>
                  <a:t>generalized </a:t>
                </a:r>
                <a:r>
                  <a:rPr lang="en-US" dirty="0"/>
                  <a:t>to the weighted case (minimum-weight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5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Algebraic: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Koutis</a:t>
                </a:r>
                <a:r>
                  <a:rPr lang="en-US" dirty="0" smtClean="0"/>
                  <a:t> (`08):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83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Williams (`09):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Björklund</a:t>
                </a:r>
                <a:r>
                  <a:rPr lang="en-US" dirty="0" smtClean="0"/>
                  <a:t> et al. (`10): for undirected graphs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657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Algebraic methods do not seem to extend to the weighted variant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5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Open question raised in Williams [`09]:</a:t>
                </a:r>
              </a:p>
              <a:p>
                <a:pPr lvl="1"/>
                <a:r>
                  <a:rPr lang="en-US" dirty="0" smtClean="0"/>
                  <a:t>Can the minimum-weight variant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 well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We answer yes, if the weights are small integers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General </a:t>
                </a:r>
                <a:r>
                  <a:rPr lang="en-US" smtClean="0"/>
                  <a:t>variant is still </a:t>
                </a:r>
                <a:r>
                  <a:rPr lang="en-US" dirty="0" smtClean="0"/>
                  <a:t>open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7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Randomized algorithm for integer edge-weights running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pseudo-polynomial dependency on M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If the weights are reals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𝜀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-approximation algorithm running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endParaRPr lang="en-US" dirty="0"/>
              </a:p>
              <a:p>
                <a:r>
                  <a:rPr lang="en-US" dirty="0" smtClean="0"/>
                  <a:t>Results can be extended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-tree problem: find a copy of a given k-node tree in a given graph</a:t>
                </a:r>
              </a:p>
              <a:p>
                <a:pPr lvl="1"/>
                <a:r>
                  <a:rPr lang="en-US" dirty="0" smtClean="0"/>
                  <a:t>Same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running times respectively for exact, approximate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Matrix-Product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Distance 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  <m:r>
                          <a:rPr lang="en-US" b="0" i="1" smtClean="0">
                            <a:latin typeface="Cambria Math"/>
                          </a:rPr>
                          <m:t>⊗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be a graph adjacency matrix</a:t>
                </a: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</a:rPr>
                              <m:t>⊗…⊗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groupChr>
                      </m:e>
                    </m:d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the minimum-weight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b="1" dirty="0" smtClean="0"/>
                  <a:t>walk</a:t>
                </a:r>
                <a:r>
                  <a:rPr lang="en-US" dirty="0" smtClean="0"/>
                  <a:t>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Distance product can be simulated by matrix product for integers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863127" y="55626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87027" y="52959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 flipV="1">
            <a:off x="6053627" y="5391150"/>
            <a:ext cx="533400" cy="2667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8877" y="5181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349027" y="55626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5" idx="6"/>
            <a:endCxn id="34" idx="1"/>
          </p:cNvCxnSpPr>
          <p:nvPr/>
        </p:nvCxnSpPr>
        <p:spPr>
          <a:xfrm>
            <a:off x="6777527" y="5391150"/>
            <a:ext cx="599398" cy="4660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9927" y="52694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587027" y="61341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4" idx="5"/>
            <a:endCxn id="25" idx="2"/>
          </p:cNvCxnSpPr>
          <p:nvPr/>
        </p:nvCxnSpPr>
        <p:spPr>
          <a:xfrm>
            <a:off x="6025729" y="5725202"/>
            <a:ext cx="561298" cy="5041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6"/>
            <a:endCxn id="34" idx="2"/>
          </p:cNvCxnSpPr>
          <p:nvPr/>
        </p:nvCxnSpPr>
        <p:spPr>
          <a:xfrm flipV="1">
            <a:off x="6777527" y="5924550"/>
            <a:ext cx="571500" cy="304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29827" y="59552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86726" y="60314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863127" y="58293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63127" y="60960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49027" y="58293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49027" y="60960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49027" y="52959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63127" y="52959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587027" y="55626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87027" y="58674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4" idx="6"/>
            <a:endCxn id="38" idx="2"/>
          </p:cNvCxnSpPr>
          <p:nvPr/>
        </p:nvCxnSpPr>
        <p:spPr>
          <a:xfrm>
            <a:off x="6053627" y="5657850"/>
            <a:ext cx="533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38800" y="5484264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484264"/>
                <a:ext cx="228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01427" y="57266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27" y="5726668"/>
                <a:ext cx="228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108" r="-2702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87027" y="4953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27" y="4953000"/>
                <a:ext cx="228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95400" y="3059668"/>
                <a:ext cx="838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𝑘</m:t>
                      </m:r>
                      <m:r>
                        <a:rPr lang="en-US" b="0" i="1" dirty="0" smtClean="0">
                          <a:latin typeface="Cambria Math"/>
                        </a:rPr>
                        <m:t>−</m:t>
                      </m:r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59668"/>
                <a:ext cx="8382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248400" y="55742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be an indeterminate variable</a:t>
                </a:r>
              </a:p>
              <a:p>
                <a:pPr lvl="1"/>
                <a:r>
                  <a:rPr lang="en-US" dirty="0" smtClean="0"/>
                  <a:t>Define the polynomial adjacency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      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a polynomial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Its minimum-degree with non-zero coefficient is the minimum-weight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b="1" dirty="0" smtClean="0"/>
                  <a:t>walk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Problems: walks</a:t>
                </a:r>
                <a:r>
                  <a:rPr lang="en-US" dirty="0"/>
                  <a:t>, not (simple) paths.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320327" y="27432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44227" y="24765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6"/>
            <a:endCxn id="5" idx="2"/>
          </p:cNvCxnSpPr>
          <p:nvPr/>
        </p:nvCxnSpPr>
        <p:spPr>
          <a:xfrm flipV="1">
            <a:off x="6510827" y="2571750"/>
            <a:ext cx="533400" cy="2667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6077" y="2362200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77" y="2362200"/>
                <a:ext cx="3429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7806227" y="27432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6"/>
            <a:endCxn id="18" idx="1"/>
          </p:cNvCxnSpPr>
          <p:nvPr/>
        </p:nvCxnSpPr>
        <p:spPr>
          <a:xfrm>
            <a:off x="7234727" y="2571750"/>
            <a:ext cx="599398" cy="4660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67600" y="2438400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438400"/>
                <a:ext cx="3429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7044227" y="33147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5"/>
            <a:endCxn id="11" idx="2"/>
          </p:cNvCxnSpPr>
          <p:nvPr/>
        </p:nvCxnSpPr>
        <p:spPr>
          <a:xfrm>
            <a:off x="6482929" y="2905802"/>
            <a:ext cx="561298" cy="5041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6"/>
            <a:endCxn id="18" idx="2"/>
          </p:cNvCxnSpPr>
          <p:nvPr/>
        </p:nvCxnSpPr>
        <p:spPr>
          <a:xfrm flipV="1">
            <a:off x="7234727" y="3105150"/>
            <a:ext cx="571500" cy="304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87027" y="3178598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27" y="3178598"/>
                <a:ext cx="3429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29500" y="3288268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3288268"/>
                <a:ext cx="3429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6320327" y="30099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0327" y="32766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06227" y="30099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06227" y="32766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06227" y="24765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20327" y="24765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44227" y="27432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44227" y="3048000"/>
            <a:ext cx="190500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4" idx="6"/>
            <a:endCxn id="22" idx="2"/>
          </p:cNvCxnSpPr>
          <p:nvPr/>
        </p:nvCxnSpPr>
        <p:spPr>
          <a:xfrm>
            <a:off x="6510827" y="2838450"/>
            <a:ext cx="533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6000" y="2664864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64864"/>
                <a:ext cx="22860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58627" y="29072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27" y="2907268"/>
                <a:ext cx="228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108" r="-2702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44227" y="21336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27" y="2133600"/>
                <a:ext cx="22860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00273" y="4495800"/>
                <a:ext cx="2053127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73" y="4495800"/>
                <a:ext cx="2053127" cy="372410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39427" y="2819400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427" y="2819400"/>
                <a:ext cx="3429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2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Intuition – Eliminate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-walks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</p:spPr>
            <p:txBody>
              <a:bodyPr/>
              <a:lstStyle/>
              <a:p>
                <a:r>
                  <a:rPr lang="en-US" dirty="0" err="1" smtClean="0"/>
                  <a:t>Koutis</a:t>
                </a:r>
                <a:r>
                  <a:rPr lang="en-US" dirty="0" smtClean="0"/>
                  <a:t>’ and Williams’ method: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we re-define B:</a:t>
                </a:r>
              </a:p>
              <a:p>
                <a:pPr marL="708660" lvl="2"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/>
                              </a:rPr>
                              <m:t>       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708660" lvl="2">
                  <a:buClr>
                    <a:schemeClr val="accent1"/>
                  </a:buClr>
                </a:pPr>
                <a:endParaRPr lang="en-US" dirty="0"/>
              </a:p>
              <a:p>
                <a:pPr marL="708660" lvl="2">
                  <a:buClr>
                    <a:schemeClr val="accent1"/>
                  </a:buClr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variable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708660" lvl="2">
                  <a:buClr>
                    <a:schemeClr val="accent1"/>
                  </a:buClr>
                </a:pPr>
                <a:endParaRPr lang="en-US" dirty="0"/>
              </a:p>
              <a:p>
                <a:pPr marL="342900" lvl="1">
                  <a:buClr>
                    <a:schemeClr val="accent1"/>
                  </a:buClr>
                </a:pPr>
                <a:endParaRPr lang="en-US" dirty="0" smtClean="0"/>
              </a:p>
              <a:p>
                <a:pPr marL="342900" lvl="1">
                  <a:buClr>
                    <a:schemeClr val="accent1"/>
                  </a:buClr>
                </a:pPr>
                <a:r>
                  <a:rPr lang="en-US" dirty="0" smtClean="0"/>
                  <a:t>Can we do the operation on some Algebraic structure where non-simple-walks cancel</a:t>
                </a:r>
              </a:p>
              <a:p>
                <a:pPr marL="708660" lvl="2">
                  <a:buClr>
                    <a:schemeClr val="accent1"/>
                  </a:buClr>
                </a:pPr>
                <a:r>
                  <a:rPr lang="en-US" dirty="0" smtClean="0"/>
                  <a:t>i.e.,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20000" cy="4800600"/>
              </a:xfrm>
              <a:blipFill rotWithShape="1">
                <a:blip r:embed="rId3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8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3612</TotalTime>
  <Words>2545</Words>
  <Application>Microsoft Office PowerPoint</Application>
  <PresentationFormat>On-screen Show (4:3)</PresentationFormat>
  <Paragraphs>395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Finding the Minimum-Weight k-path</vt:lpstr>
      <vt:lpstr>Problem</vt:lpstr>
      <vt:lpstr>Previous Work</vt:lpstr>
      <vt:lpstr>Previous Work</vt:lpstr>
      <vt:lpstr>Open Question</vt:lpstr>
      <vt:lpstr>Our Results</vt:lpstr>
      <vt:lpstr>Distance Matrix-Product</vt:lpstr>
      <vt:lpstr>Simulation</vt:lpstr>
      <vt:lpstr>Intuition – Eliminate k-walks</vt:lpstr>
      <vt:lpstr>Algebra</vt:lpstr>
      <vt:lpstr>Algebra</vt:lpstr>
      <vt:lpstr>Algebra</vt:lpstr>
      <vt:lpstr>Definition</vt:lpstr>
      <vt:lpstr>Main Polynomial</vt:lpstr>
      <vt:lpstr>Main Polynomial</vt:lpstr>
      <vt:lpstr>Algorithm</vt:lpstr>
      <vt:lpstr>Propositions</vt:lpstr>
      <vt:lpstr>Minimum-Degree of P</vt:lpstr>
      <vt:lpstr>Running Time</vt:lpstr>
      <vt:lpstr>Approximation</vt:lpstr>
      <vt:lpstr>Idea</vt:lpstr>
      <vt:lpstr>Fine-Tuning</vt:lpstr>
      <vt:lpstr>Loss of Precision</vt:lpstr>
      <vt:lpstr>Fine-Tuning</vt:lpstr>
      <vt:lpstr>Algorithm</vt:lpstr>
      <vt:lpstr>Running Time</vt:lpstr>
      <vt:lpstr>Correctness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the Minimum-Weight k-path</dc:title>
  <dc:creator>Orgad</dc:creator>
  <cp:lastModifiedBy>OrgadK</cp:lastModifiedBy>
  <cp:revision>197</cp:revision>
  <dcterms:created xsi:type="dcterms:W3CDTF">2012-01-09T09:40:00Z</dcterms:created>
  <dcterms:modified xsi:type="dcterms:W3CDTF">2013-05-29T20:29:36Z</dcterms:modified>
</cp:coreProperties>
</file>